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sldIdLst>
    <p:sldId id="264" r:id="rId2"/>
    <p:sldId id="259" r:id="rId3"/>
    <p:sldId id="261" r:id="rId4"/>
    <p:sldId id="262" r:id="rId5"/>
    <p:sldId id="265" r:id="rId6"/>
  </p:sldIdLst>
  <p:sldSz cx="15238413" cy="215884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8862"/>
    <a:srgbClr val="D9AA78"/>
    <a:srgbClr val="D7A978"/>
    <a:srgbClr val="444B55"/>
    <a:srgbClr val="182356"/>
    <a:srgbClr val="502C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B90B13-FD42-4644-B1E2-1AD3E747B5C1}" v="3" dt="2026-04-06T16:46:19.308"/>
    <p1510:client id="{8E059D2C-4460-4B6E-B50E-B2E2E6E1BE33}" v="27" dt="2026-04-06T20:39:17.8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7" d="100"/>
          <a:sy n="67" d="100"/>
        </p:scale>
        <p:origin x="387" y="-37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74FCE0-AB74-4C3F-BB60-6697719745C9}" type="datetimeFigureOut">
              <a:rPr lang="es-ES" smtClean="0"/>
              <a:t>06/04/2026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39975" y="1143000"/>
            <a:ext cx="21780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E9D48B-A49C-45C1-80AB-1F9CF4E4F7E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7178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881" y="3533105"/>
            <a:ext cx="12952651" cy="7515966"/>
          </a:xfrm>
        </p:spPr>
        <p:txBody>
          <a:bodyPr anchor="b"/>
          <a:lstStyle>
            <a:lvl1pPr algn="ctr">
              <a:defRPr sz="9999"/>
            </a:lvl1pPr>
          </a:lstStyle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4802" y="11338916"/>
            <a:ext cx="11428810" cy="5212201"/>
          </a:xfrm>
        </p:spPr>
        <p:txBody>
          <a:bodyPr/>
          <a:lstStyle>
            <a:lvl1pPr marL="0" indent="0" algn="ctr">
              <a:buNone/>
              <a:defRPr sz="4000"/>
            </a:lvl1pPr>
            <a:lvl2pPr marL="761924" indent="0" algn="ctr">
              <a:buNone/>
              <a:defRPr sz="3333"/>
            </a:lvl2pPr>
            <a:lvl3pPr marL="1523848" indent="0" algn="ctr">
              <a:buNone/>
              <a:defRPr sz="3000"/>
            </a:lvl3pPr>
            <a:lvl4pPr marL="2285771" indent="0" algn="ctr">
              <a:buNone/>
              <a:defRPr sz="2666"/>
            </a:lvl4pPr>
            <a:lvl5pPr marL="3047695" indent="0" algn="ctr">
              <a:buNone/>
              <a:defRPr sz="2666"/>
            </a:lvl5pPr>
            <a:lvl6pPr marL="3809619" indent="0" algn="ctr">
              <a:buNone/>
              <a:defRPr sz="2666"/>
            </a:lvl6pPr>
            <a:lvl7pPr marL="4571543" indent="0" algn="ctr">
              <a:buNone/>
              <a:defRPr sz="2666"/>
            </a:lvl7pPr>
            <a:lvl8pPr marL="5333467" indent="0" algn="ctr">
              <a:buNone/>
              <a:defRPr sz="2666"/>
            </a:lvl8pPr>
            <a:lvl9pPr marL="6095390" indent="0" algn="ctr">
              <a:buNone/>
              <a:defRPr sz="2666"/>
            </a:lvl9pPr>
          </a:lstStyle>
          <a:p>
            <a:r>
              <a:rPr lang="es-MX"/>
              <a:t>Haz clic para editar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8123-93C7-F34B-B277-5C2943346BD4}" type="datetimeFigureOut">
              <a:rPr lang="es-CR" smtClean="0"/>
              <a:t>6/4/2026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5210-A9DB-8445-9017-F736E4A56B8D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243567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8123-93C7-F34B-B277-5C2943346BD4}" type="datetimeFigureOut">
              <a:rPr lang="es-CR" smtClean="0"/>
              <a:t>6/4/2026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5210-A9DB-8445-9017-F736E4A56B8D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103117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705" y="5382117"/>
            <a:ext cx="13143131" cy="8980179"/>
          </a:xfrm>
        </p:spPr>
        <p:txBody>
          <a:bodyPr anchor="b"/>
          <a:lstStyle>
            <a:lvl1pPr>
              <a:defRPr sz="9999"/>
            </a:lvl1pPr>
          </a:lstStyle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705" y="14447252"/>
            <a:ext cx="13143131" cy="4722464"/>
          </a:xfrm>
        </p:spPr>
        <p:txBody>
          <a:bodyPr/>
          <a:lstStyle>
            <a:lvl1pPr marL="0" indent="0">
              <a:buNone/>
              <a:defRPr sz="4000">
                <a:solidFill>
                  <a:schemeClr val="tx1"/>
                </a:solidFill>
              </a:defRPr>
            </a:lvl1pPr>
            <a:lvl2pPr marL="761924" indent="0">
              <a:buNone/>
              <a:defRPr sz="3333">
                <a:solidFill>
                  <a:schemeClr val="tx1">
                    <a:tint val="75000"/>
                  </a:schemeClr>
                </a:solidFill>
              </a:defRPr>
            </a:lvl2pPr>
            <a:lvl3pPr marL="1523848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3pPr>
            <a:lvl4pPr marL="2285771" indent="0">
              <a:buNone/>
              <a:defRPr sz="2666">
                <a:solidFill>
                  <a:schemeClr val="tx1">
                    <a:tint val="75000"/>
                  </a:schemeClr>
                </a:solidFill>
              </a:defRPr>
            </a:lvl4pPr>
            <a:lvl5pPr marL="3047695" indent="0">
              <a:buNone/>
              <a:defRPr sz="2666">
                <a:solidFill>
                  <a:schemeClr val="tx1">
                    <a:tint val="75000"/>
                  </a:schemeClr>
                </a:solidFill>
              </a:defRPr>
            </a:lvl5pPr>
            <a:lvl6pPr marL="3809619" indent="0">
              <a:buNone/>
              <a:defRPr sz="2666">
                <a:solidFill>
                  <a:schemeClr val="tx1">
                    <a:tint val="75000"/>
                  </a:schemeClr>
                </a:solidFill>
              </a:defRPr>
            </a:lvl6pPr>
            <a:lvl7pPr marL="4571543" indent="0">
              <a:buNone/>
              <a:defRPr sz="2666">
                <a:solidFill>
                  <a:schemeClr val="tx1">
                    <a:tint val="75000"/>
                  </a:schemeClr>
                </a:solidFill>
              </a:defRPr>
            </a:lvl7pPr>
            <a:lvl8pPr marL="5333467" indent="0">
              <a:buNone/>
              <a:defRPr sz="2666">
                <a:solidFill>
                  <a:schemeClr val="tx1">
                    <a:tint val="75000"/>
                  </a:schemeClr>
                </a:solidFill>
              </a:defRPr>
            </a:lvl8pPr>
            <a:lvl9pPr marL="6095390" indent="0">
              <a:buNone/>
              <a:defRPr sz="266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8123-93C7-F34B-B277-5C2943346BD4}" type="datetimeFigureOut">
              <a:rPr lang="es-CR" smtClean="0"/>
              <a:t>6/4/2026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5210-A9DB-8445-9017-F736E4A56B8D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353691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7641" y="5746915"/>
            <a:ext cx="6476326" cy="136976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14446" y="5746915"/>
            <a:ext cx="6476326" cy="136976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8123-93C7-F34B-B277-5C2943346BD4}" type="datetimeFigureOut">
              <a:rPr lang="es-CR" smtClean="0"/>
              <a:t>6/4/2026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5210-A9DB-8445-9017-F736E4A56B8D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653907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626" y="1149388"/>
            <a:ext cx="13143131" cy="4172762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9627" y="5292161"/>
            <a:ext cx="6446562" cy="2593606"/>
          </a:xfrm>
        </p:spPr>
        <p:txBody>
          <a:bodyPr anchor="b"/>
          <a:lstStyle>
            <a:lvl1pPr marL="0" indent="0">
              <a:buNone/>
              <a:defRPr sz="4000" b="1"/>
            </a:lvl1pPr>
            <a:lvl2pPr marL="761924" indent="0">
              <a:buNone/>
              <a:defRPr sz="3333" b="1"/>
            </a:lvl2pPr>
            <a:lvl3pPr marL="1523848" indent="0">
              <a:buNone/>
              <a:defRPr sz="3000" b="1"/>
            </a:lvl3pPr>
            <a:lvl4pPr marL="2285771" indent="0">
              <a:buNone/>
              <a:defRPr sz="2666" b="1"/>
            </a:lvl4pPr>
            <a:lvl5pPr marL="3047695" indent="0">
              <a:buNone/>
              <a:defRPr sz="2666" b="1"/>
            </a:lvl5pPr>
            <a:lvl6pPr marL="3809619" indent="0">
              <a:buNone/>
              <a:defRPr sz="2666" b="1"/>
            </a:lvl6pPr>
            <a:lvl7pPr marL="4571543" indent="0">
              <a:buNone/>
              <a:defRPr sz="2666" b="1"/>
            </a:lvl7pPr>
            <a:lvl8pPr marL="5333467" indent="0">
              <a:buNone/>
              <a:defRPr sz="2666" b="1"/>
            </a:lvl8pPr>
            <a:lvl9pPr marL="6095390" indent="0">
              <a:buNone/>
              <a:defRPr sz="2666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9627" y="7885768"/>
            <a:ext cx="6446562" cy="1159877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714448" y="5292161"/>
            <a:ext cx="6478310" cy="2593606"/>
          </a:xfrm>
        </p:spPr>
        <p:txBody>
          <a:bodyPr anchor="b"/>
          <a:lstStyle>
            <a:lvl1pPr marL="0" indent="0">
              <a:buNone/>
              <a:defRPr sz="4000" b="1"/>
            </a:lvl1pPr>
            <a:lvl2pPr marL="761924" indent="0">
              <a:buNone/>
              <a:defRPr sz="3333" b="1"/>
            </a:lvl2pPr>
            <a:lvl3pPr marL="1523848" indent="0">
              <a:buNone/>
              <a:defRPr sz="3000" b="1"/>
            </a:lvl3pPr>
            <a:lvl4pPr marL="2285771" indent="0">
              <a:buNone/>
              <a:defRPr sz="2666" b="1"/>
            </a:lvl4pPr>
            <a:lvl5pPr marL="3047695" indent="0">
              <a:buNone/>
              <a:defRPr sz="2666" b="1"/>
            </a:lvl5pPr>
            <a:lvl6pPr marL="3809619" indent="0">
              <a:buNone/>
              <a:defRPr sz="2666" b="1"/>
            </a:lvl6pPr>
            <a:lvl7pPr marL="4571543" indent="0">
              <a:buNone/>
              <a:defRPr sz="2666" b="1"/>
            </a:lvl7pPr>
            <a:lvl8pPr marL="5333467" indent="0">
              <a:buNone/>
              <a:defRPr sz="2666" b="1"/>
            </a:lvl8pPr>
            <a:lvl9pPr marL="6095390" indent="0">
              <a:buNone/>
              <a:defRPr sz="2666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14448" y="7885768"/>
            <a:ext cx="6478310" cy="1159877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8123-93C7-F34B-B277-5C2943346BD4}" type="datetimeFigureOut">
              <a:rPr lang="es-CR" smtClean="0"/>
              <a:t>6/4/2026</a:t>
            </a:fld>
            <a:endParaRPr lang="es-C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5210-A9DB-8445-9017-F736E4A56B8D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195778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8123-93C7-F34B-B277-5C2943346BD4}" type="datetimeFigureOut">
              <a:rPr lang="es-CR" smtClean="0"/>
              <a:t>6/4/2026</a:t>
            </a:fld>
            <a:endParaRPr lang="es-C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5210-A9DB-8445-9017-F736E4A56B8D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780261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8123-93C7-F34B-B277-5C2943346BD4}" type="datetimeFigureOut">
              <a:rPr lang="es-CR" smtClean="0"/>
              <a:t>6/4/2026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5210-A9DB-8445-9017-F736E4A56B8D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984643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626" y="1439228"/>
            <a:ext cx="4914785" cy="5037296"/>
          </a:xfrm>
        </p:spPr>
        <p:txBody>
          <a:bodyPr anchor="b"/>
          <a:lstStyle>
            <a:lvl1pPr>
              <a:defRPr sz="5333"/>
            </a:lvl1pPr>
          </a:lstStyle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8310" y="3108336"/>
            <a:ext cx="7714447" cy="15341766"/>
          </a:xfrm>
        </p:spPr>
        <p:txBody>
          <a:bodyPr/>
          <a:lstStyle>
            <a:lvl1pPr>
              <a:defRPr sz="5333"/>
            </a:lvl1pPr>
            <a:lvl2pPr>
              <a:defRPr sz="4666"/>
            </a:lvl2pPr>
            <a:lvl3pPr>
              <a:defRPr sz="4000"/>
            </a:lvl3pPr>
            <a:lvl4pPr>
              <a:defRPr sz="3333"/>
            </a:lvl4pPr>
            <a:lvl5pPr>
              <a:defRPr sz="3333"/>
            </a:lvl5pPr>
            <a:lvl6pPr>
              <a:defRPr sz="3333"/>
            </a:lvl6pPr>
            <a:lvl7pPr>
              <a:defRPr sz="3333"/>
            </a:lvl7pPr>
            <a:lvl8pPr>
              <a:defRPr sz="3333"/>
            </a:lvl8pPr>
            <a:lvl9pPr>
              <a:defRPr sz="3333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626" y="6476524"/>
            <a:ext cx="4914785" cy="11998562"/>
          </a:xfrm>
        </p:spPr>
        <p:txBody>
          <a:bodyPr/>
          <a:lstStyle>
            <a:lvl1pPr marL="0" indent="0">
              <a:buNone/>
              <a:defRPr sz="2666"/>
            </a:lvl1pPr>
            <a:lvl2pPr marL="761924" indent="0">
              <a:buNone/>
              <a:defRPr sz="2333"/>
            </a:lvl2pPr>
            <a:lvl3pPr marL="1523848" indent="0">
              <a:buNone/>
              <a:defRPr sz="2000"/>
            </a:lvl3pPr>
            <a:lvl4pPr marL="2285771" indent="0">
              <a:buNone/>
              <a:defRPr sz="1667"/>
            </a:lvl4pPr>
            <a:lvl5pPr marL="3047695" indent="0">
              <a:buNone/>
              <a:defRPr sz="1667"/>
            </a:lvl5pPr>
            <a:lvl6pPr marL="3809619" indent="0">
              <a:buNone/>
              <a:defRPr sz="1667"/>
            </a:lvl6pPr>
            <a:lvl7pPr marL="4571543" indent="0">
              <a:buNone/>
              <a:defRPr sz="1667"/>
            </a:lvl7pPr>
            <a:lvl8pPr marL="5333467" indent="0">
              <a:buNone/>
              <a:defRPr sz="1667"/>
            </a:lvl8pPr>
            <a:lvl9pPr marL="6095390" indent="0">
              <a:buNone/>
              <a:defRPr sz="1667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8123-93C7-F34B-B277-5C2943346BD4}" type="datetimeFigureOut">
              <a:rPr lang="es-CR" smtClean="0"/>
              <a:t>6/4/2026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5210-A9DB-8445-9017-F736E4A56B8D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489787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626" y="1439228"/>
            <a:ext cx="4914785" cy="5037296"/>
          </a:xfrm>
        </p:spPr>
        <p:txBody>
          <a:bodyPr anchor="b"/>
          <a:lstStyle>
            <a:lvl1pPr>
              <a:defRPr sz="5333"/>
            </a:lvl1pPr>
          </a:lstStyle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78310" y="3108336"/>
            <a:ext cx="7714447" cy="15341766"/>
          </a:xfrm>
        </p:spPr>
        <p:txBody>
          <a:bodyPr anchor="t"/>
          <a:lstStyle>
            <a:lvl1pPr marL="0" indent="0">
              <a:buNone/>
              <a:defRPr sz="5333"/>
            </a:lvl1pPr>
            <a:lvl2pPr marL="761924" indent="0">
              <a:buNone/>
              <a:defRPr sz="4666"/>
            </a:lvl2pPr>
            <a:lvl3pPr marL="1523848" indent="0">
              <a:buNone/>
              <a:defRPr sz="4000"/>
            </a:lvl3pPr>
            <a:lvl4pPr marL="2285771" indent="0">
              <a:buNone/>
              <a:defRPr sz="3333"/>
            </a:lvl4pPr>
            <a:lvl5pPr marL="3047695" indent="0">
              <a:buNone/>
              <a:defRPr sz="3333"/>
            </a:lvl5pPr>
            <a:lvl6pPr marL="3809619" indent="0">
              <a:buNone/>
              <a:defRPr sz="3333"/>
            </a:lvl6pPr>
            <a:lvl7pPr marL="4571543" indent="0">
              <a:buNone/>
              <a:defRPr sz="3333"/>
            </a:lvl7pPr>
            <a:lvl8pPr marL="5333467" indent="0">
              <a:buNone/>
              <a:defRPr sz="3333"/>
            </a:lvl8pPr>
            <a:lvl9pPr marL="6095390" indent="0">
              <a:buNone/>
              <a:defRPr sz="3333"/>
            </a:lvl9pPr>
          </a:lstStyle>
          <a:p>
            <a:r>
              <a:rPr lang="es-MX"/>
              <a:t>Haz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626" y="6476524"/>
            <a:ext cx="4914785" cy="11998562"/>
          </a:xfrm>
        </p:spPr>
        <p:txBody>
          <a:bodyPr/>
          <a:lstStyle>
            <a:lvl1pPr marL="0" indent="0">
              <a:buNone/>
              <a:defRPr sz="2666"/>
            </a:lvl1pPr>
            <a:lvl2pPr marL="761924" indent="0">
              <a:buNone/>
              <a:defRPr sz="2333"/>
            </a:lvl2pPr>
            <a:lvl3pPr marL="1523848" indent="0">
              <a:buNone/>
              <a:defRPr sz="2000"/>
            </a:lvl3pPr>
            <a:lvl4pPr marL="2285771" indent="0">
              <a:buNone/>
              <a:defRPr sz="1667"/>
            </a:lvl4pPr>
            <a:lvl5pPr marL="3047695" indent="0">
              <a:buNone/>
              <a:defRPr sz="1667"/>
            </a:lvl5pPr>
            <a:lvl6pPr marL="3809619" indent="0">
              <a:buNone/>
              <a:defRPr sz="1667"/>
            </a:lvl6pPr>
            <a:lvl7pPr marL="4571543" indent="0">
              <a:buNone/>
              <a:defRPr sz="1667"/>
            </a:lvl7pPr>
            <a:lvl8pPr marL="5333467" indent="0">
              <a:buNone/>
              <a:defRPr sz="1667"/>
            </a:lvl8pPr>
            <a:lvl9pPr marL="6095390" indent="0">
              <a:buNone/>
              <a:defRPr sz="1667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8123-93C7-F34B-B277-5C2943346BD4}" type="datetimeFigureOut">
              <a:rPr lang="es-CR" smtClean="0"/>
              <a:t>6/4/2026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5210-A9DB-8445-9017-F736E4A56B8D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289972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8123-93C7-F34B-B277-5C2943346BD4}" type="datetimeFigureOut">
              <a:rPr lang="es-CR" smtClean="0"/>
              <a:t>6/4/2026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5210-A9DB-8445-9017-F736E4A56B8D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598314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04990" y="1149383"/>
            <a:ext cx="3285783" cy="18295182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7642" y="1149383"/>
            <a:ext cx="9666868" cy="18295182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8123-93C7-F34B-B277-5C2943346BD4}" type="datetimeFigureOut">
              <a:rPr lang="es-CR" smtClean="0"/>
              <a:t>6/4/2026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5210-A9DB-8445-9017-F736E4A56B8D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19093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7641" y="1149388"/>
            <a:ext cx="13143131" cy="4172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7641" y="5746915"/>
            <a:ext cx="13143131" cy="13697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7641" y="20009265"/>
            <a:ext cx="3428643" cy="11493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178123-93C7-F34B-B277-5C2943346BD4}" type="datetimeFigureOut">
              <a:rPr lang="es-CR" smtClean="0"/>
              <a:t>6/4/2026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47725" y="20009265"/>
            <a:ext cx="5142964" cy="11493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2129" y="20009265"/>
            <a:ext cx="3428643" cy="11493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135210-A9DB-8445-9017-F736E4A56B8D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815666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523848" rtl="0" eaLnBrk="1" latinLnBrk="0" hangingPunct="1">
        <a:lnSpc>
          <a:spcPct val="90000"/>
        </a:lnSpc>
        <a:spcBef>
          <a:spcPct val="0"/>
        </a:spcBef>
        <a:buNone/>
        <a:defRPr sz="73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0962" indent="-380962" algn="l" defTabSz="1523848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4666" kern="1200">
          <a:solidFill>
            <a:schemeClr val="tx1"/>
          </a:solidFill>
          <a:latin typeface="+mn-lt"/>
          <a:ea typeface="+mn-ea"/>
          <a:cs typeface="+mn-cs"/>
        </a:defRPr>
      </a:lvl1pPr>
      <a:lvl2pPr marL="1142886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904810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333" kern="1200">
          <a:solidFill>
            <a:schemeClr val="tx1"/>
          </a:solidFill>
          <a:latin typeface="+mn-lt"/>
          <a:ea typeface="+mn-ea"/>
          <a:cs typeface="+mn-cs"/>
        </a:defRPr>
      </a:lvl3pPr>
      <a:lvl4pPr marL="2666733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428657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4190581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952505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429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6476352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61924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848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85771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047695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809619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571543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333467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6095390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QwraSVPSdwvmvQcS9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A13A344-94CA-36C3-6475-9287366A56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5234182" cy="21594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003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3A60C62-1BB7-F844-191F-8C3A384BAB76}"/>
              </a:ext>
            </a:extLst>
          </p:cNvPr>
          <p:cNvSpPr txBox="1"/>
          <p:nvPr/>
        </p:nvSpPr>
        <p:spPr>
          <a:xfrm>
            <a:off x="1000124" y="4757165"/>
            <a:ext cx="525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Sábado 18:</a:t>
            </a:r>
            <a:endParaRPr lang="es-E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5207991-EB23-9776-3A6C-61403CA82186}"/>
              </a:ext>
            </a:extLst>
          </p:cNvPr>
          <p:cNvSpPr txBox="1"/>
          <p:nvPr/>
        </p:nvSpPr>
        <p:spPr>
          <a:xfrm>
            <a:off x="1007692" y="1402144"/>
            <a:ext cx="132381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b="1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Reunión técnica:</a:t>
            </a:r>
            <a:endParaRPr lang="es-ES" sz="3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A517AC0-26A6-BFAA-04F9-3C903BAE8B97}"/>
              </a:ext>
            </a:extLst>
          </p:cNvPr>
          <p:cNvSpPr txBox="1"/>
          <p:nvPr/>
        </p:nvSpPr>
        <p:spPr>
          <a:xfrm>
            <a:off x="1000124" y="2211810"/>
            <a:ext cx="8913896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Fecha: Miércoles 15 de abril 2026</a:t>
            </a:r>
            <a:r>
              <a:rPr lang="es-ES" sz="20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es-ES" sz="2000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es-ES" sz="2000" b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Hora: </a:t>
            </a:r>
            <a:r>
              <a:rPr lang="es-ES" sz="20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12:00 p.m. </a:t>
            </a:r>
          </a:p>
          <a:p>
            <a:r>
              <a:rPr lang="es-ES" sz="20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Lugar: </a:t>
            </a:r>
            <a:r>
              <a:rPr lang="es-ES" sz="20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Vía Zoom.</a:t>
            </a:r>
          </a:p>
          <a:p>
            <a:r>
              <a:rPr lang="es-E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 de reunión: </a:t>
            </a:r>
            <a:r>
              <a:rPr lang="es-CR" dirty="0"/>
              <a:t>854 9013 3400</a:t>
            </a:r>
            <a:endParaRPr lang="es-E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Clave de acceso</a:t>
            </a:r>
            <a:r>
              <a:rPr lang="es-E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s-CR" dirty="0"/>
              <a:t>6LQG1h</a:t>
            </a:r>
            <a:r>
              <a:rPr lang="es-E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s-ES" dirty="0"/>
          </a:p>
          <a:p>
            <a:endParaRPr lang="es-ES" dirty="0"/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FE4F11C1-9F0E-15D9-B146-41B3DE7B41C7}"/>
              </a:ext>
            </a:extLst>
          </p:cNvPr>
          <p:cNvGrpSpPr/>
          <p:nvPr/>
        </p:nvGrpSpPr>
        <p:grpSpPr>
          <a:xfrm>
            <a:off x="1020425" y="1907386"/>
            <a:ext cx="2898107" cy="193514"/>
            <a:chOff x="1080335" y="2516348"/>
            <a:chExt cx="2898107" cy="193514"/>
          </a:xfrm>
        </p:grpSpPr>
        <p:cxnSp>
          <p:nvCxnSpPr>
            <p:cNvPr id="7" name="Conector recto 6">
              <a:extLst>
                <a:ext uri="{FF2B5EF4-FFF2-40B4-BE49-F238E27FC236}">
                  <a16:creationId xmlns:a16="http://schemas.microsoft.com/office/drawing/2014/main" id="{665D4DCB-72FA-A857-C55B-75EB1CDEB51B}"/>
                </a:ext>
              </a:extLst>
            </p:cNvPr>
            <p:cNvCxnSpPr>
              <a:cxnSpLocks/>
              <a:endCxn id="9" idx="6"/>
            </p:cNvCxnSpPr>
            <p:nvPr/>
          </p:nvCxnSpPr>
          <p:spPr>
            <a:xfrm flipV="1">
              <a:off x="1128461" y="2601657"/>
              <a:ext cx="2849981" cy="14287"/>
            </a:xfrm>
            <a:prstGeom prst="line">
              <a:avLst/>
            </a:prstGeom>
            <a:ln w="38100">
              <a:solidFill>
                <a:srgbClr val="D9AA7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8E9CE84B-96F0-02C6-FB6E-BAFCFE18CA9E}"/>
                </a:ext>
              </a:extLst>
            </p:cNvPr>
            <p:cNvSpPr/>
            <p:nvPr/>
          </p:nvSpPr>
          <p:spPr>
            <a:xfrm>
              <a:off x="1080335" y="2539244"/>
              <a:ext cx="170948" cy="170618"/>
            </a:xfrm>
            <a:prstGeom prst="ellipse">
              <a:avLst/>
            </a:prstGeom>
            <a:solidFill>
              <a:srgbClr val="DFAE7C"/>
            </a:solidFill>
            <a:ln>
              <a:solidFill>
                <a:srgbClr val="DFAE7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3D1ED8ED-5983-1DD0-2267-2A60817B1E66}"/>
                </a:ext>
              </a:extLst>
            </p:cNvPr>
            <p:cNvSpPr/>
            <p:nvPr/>
          </p:nvSpPr>
          <p:spPr>
            <a:xfrm>
              <a:off x="3807494" y="2516348"/>
              <a:ext cx="170948" cy="170618"/>
            </a:xfrm>
            <a:prstGeom prst="ellipse">
              <a:avLst/>
            </a:prstGeom>
            <a:solidFill>
              <a:srgbClr val="DFAE7C"/>
            </a:solidFill>
            <a:ln>
              <a:solidFill>
                <a:srgbClr val="DFAE7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A91A3E76-E526-DA6A-00FA-6A19431D9B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759455"/>
              </p:ext>
            </p:extLst>
          </p:nvPr>
        </p:nvGraphicFramePr>
        <p:xfrm>
          <a:off x="1105899" y="5620999"/>
          <a:ext cx="12876296" cy="968994"/>
        </p:xfrm>
        <a:graphic>
          <a:graphicData uri="http://schemas.openxmlformats.org/drawingml/2006/table">
            <a:tbl>
              <a:tblPr bandRow="1">
                <a:tableStyleId>{F2DE63D5-997A-4646-A377-4702673A728D}</a:tableStyleId>
              </a:tblPr>
              <a:tblGrid>
                <a:gridCol w="1109412">
                  <a:extLst>
                    <a:ext uri="{9D8B030D-6E8A-4147-A177-3AD203B41FA5}">
                      <a16:colId xmlns:a16="http://schemas.microsoft.com/office/drawing/2014/main" val="3588969063"/>
                    </a:ext>
                  </a:extLst>
                </a:gridCol>
                <a:gridCol w="1443790">
                  <a:extLst>
                    <a:ext uri="{9D8B030D-6E8A-4147-A177-3AD203B41FA5}">
                      <a16:colId xmlns:a16="http://schemas.microsoft.com/office/drawing/2014/main" val="4245948421"/>
                    </a:ext>
                  </a:extLst>
                </a:gridCol>
                <a:gridCol w="1155031">
                  <a:extLst>
                    <a:ext uri="{9D8B030D-6E8A-4147-A177-3AD203B41FA5}">
                      <a16:colId xmlns:a16="http://schemas.microsoft.com/office/drawing/2014/main" val="2047206280"/>
                    </a:ext>
                  </a:extLst>
                </a:gridCol>
                <a:gridCol w="2165684">
                  <a:extLst>
                    <a:ext uri="{9D8B030D-6E8A-4147-A177-3AD203B41FA5}">
                      <a16:colId xmlns:a16="http://schemas.microsoft.com/office/drawing/2014/main" val="3018721673"/>
                    </a:ext>
                  </a:extLst>
                </a:gridCol>
                <a:gridCol w="1756611">
                  <a:extLst>
                    <a:ext uri="{9D8B030D-6E8A-4147-A177-3AD203B41FA5}">
                      <a16:colId xmlns:a16="http://schemas.microsoft.com/office/drawing/2014/main" val="1855546351"/>
                    </a:ext>
                  </a:extLst>
                </a:gridCol>
                <a:gridCol w="1612232">
                  <a:extLst>
                    <a:ext uri="{9D8B030D-6E8A-4147-A177-3AD203B41FA5}">
                      <a16:colId xmlns:a16="http://schemas.microsoft.com/office/drawing/2014/main" val="3099168"/>
                    </a:ext>
                  </a:extLst>
                </a:gridCol>
                <a:gridCol w="1419726">
                  <a:extLst>
                    <a:ext uri="{9D8B030D-6E8A-4147-A177-3AD203B41FA5}">
                      <a16:colId xmlns:a16="http://schemas.microsoft.com/office/drawing/2014/main" val="1544663807"/>
                    </a:ext>
                  </a:extLst>
                </a:gridCol>
                <a:gridCol w="2213810">
                  <a:extLst>
                    <a:ext uri="{9D8B030D-6E8A-4147-A177-3AD203B41FA5}">
                      <a16:colId xmlns:a16="http://schemas.microsoft.com/office/drawing/2014/main" val="1822762840"/>
                    </a:ext>
                  </a:extLst>
                </a:gridCol>
              </a:tblGrid>
              <a:tr h="968994">
                <a:tc>
                  <a:txBody>
                    <a:bodyPr/>
                    <a:lstStyle/>
                    <a:p>
                      <a:pPr algn="ctr"/>
                      <a:r>
                        <a:rPr lang="es-ES" sz="2000" b="1">
                          <a:solidFill>
                            <a:schemeClr val="bg1"/>
                          </a:solidFill>
                          <a:effectLst/>
                        </a:rPr>
                        <a:t>Altura</a:t>
                      </a:r>
                      <a:endParaRPr lang="es-ES" sz="20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422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>
                          <a:solidFill>
                            <a:schemeClr val="bg1"/>
                          </a:solidFill>
                          <a:effectLst/>
                        </a:rPr>
                        <a:t>Número de categoría</a:t>
                      </a:r>
                      <a:endParaRPr lang="es-ES" sz="20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422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>
                          <a:solidFill>
                            <a:schemeClr val="bg1"/>
                          </a:solidFill>
                          <a:effectLst/>
                        </a:rPr>
                        <a:t>Pista</a:t>
                      </a:r>
                      <a:endParaRPr lang="es-ES" sz="20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422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>
                          <a:solidFill>
                            <a:schemeClr val="bg1"/>
                          </a:solidFill>
                          <a:effectLst/>
                        </a:rPr>
                        <a:t>Hora aproximada recorrido de pista</a:t>
                      </a:r>
                      <a:endParaRPr lang="es-ES" sz="20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422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>
                          <a:solidFill>
                            <a:schemeClr val="bg1"/>
                          </a:solidFill>
                          <a:effectLst/>
                        </a:rPr>
                        <a:t>Modalidad</a:t>
                      </a:r>
                      <a:endParaRPr lang="es-ES" sz="20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422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>
                          <a:solidFill>
                            <a:schemeClr val="bg1"/>
                          </a:solidFill>
                          <a:effectLst/>
                        </a:rPr>
                        <a:t>Cadencia</a:t>
                      </a:r>
                      <a:endParaRPr lang="es-ES" sz="20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422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>
                          <a:solidFill>
                            <a:schemeClr val="bg1"/>
                          </a:solidFill>
                          <a:effectLst/>
                        </a:rPr>
                        <a:t>Costo de inscripción</a:t>
                      </a:r>
                      <a:endParaRPr lang="es-ES" sz="20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422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>
                          <a:solidFill>
                            <a:schemeClr val="bg1"/>
                          </a:solidFill>
                          <a:effectLst/>
                        </a:rPr>
                        <a:t>Premiación</a:t>
                      </a:r>
                      <a:endParaRPr lang="es-ES" sz="20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422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466651"/>
                  </a:ext>
                </a:extLst>
              </a:tr>
            </a:tbl>
          </a:graphicData>
        </a:graphic>
      </p:graphicFrame>
      <p:grpSp>
        <p:nvGrpSpPr>
          <p:cNvPr id="11" name="Grupo 10">
            <a:extLst>
              <a:ext uri="{FF2B5EF4-FFF2-40B4-BE49-F238E27FC236}">
                <a16:creationId xmlns:a16="http://schemas.microsoft.com/office/drawing/2014/main" id="{21656C82-A84A-D779-631C-DC3EF5C4738A}"/>
              </a:ext>
            </a:extLst>
          </p:cNvPr>
          <p:cNvGrpSpPr/>
          <p:nvPr/>
        </p:nvGrpSpPr>
        <p:grpSpPr>
          <a:xfrm>
            <a:off x="1000124" y="5341940"/>
            <a:ext cx="2216317" cy="179227"/>
            <a:chOff x="1056272" y="2452306"/>
            <a:chExt cx="2216317" cy="179227"/>
          </a:xfrm>
        </p:grpSpPr>
        <p:cxnSp>
          <p:nvCxnSpPr>
            <p:cNvPr id="12" name="Conector recto 11">
              <a:extLst>
                <a:ext uri="{FF2B5EF4-FFF2-40B4-BE49-F238E27FC236}">
                  <a16:creationId xmlns:a16="http://schemas.microsoft.com/office/drawing/2014/main" id="{0D59685C-A10D-3CE0-85BA-68D14C1DF6E1}"/>
                </a:ext>
              </a:extLst>
            </p:cNvPr>
            <p:cNvCxnSpPr>
              <a:cxnSpLocks/>
            </p:cNvCxnSpPr>
            <p:nvPr/>
          </p:nvCxnSpPr>
          <p:spPr>
            <a:xfrm>
              <a:off x="1104398" y="2537615"/>
              <a:ext cx="2120065" cy="0"/>
            </a:xfrm>
            <a:prstGeom prst="line">
              <a:avLst/>
            </a:prstGeom>
            <a:ln w="38100">
              <a:solidFill>
                <a:srgbClr val="D9AA7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2B5BA5BD-5F18-15CC-6C10-4463798DB869}"/>
                </a:ext>
              </a:extLst>
            </p:cNvPr>
            <p:cNvSpPr/>
            <p:nvPr/>
          </p:nvSpPr>
          <p:spPr>
            <a:xfrm>
              <a:off x="1056272" y="2460915"/>
              <a:ext cx="170948" cy="170618"/>
            </a:xfrm>
            <a:prstGeom prst="ellipse">
              <a:avLst/>
            </a:prstGeom>
            <a:solidFill>
              <a:srgbClr val="DFAE7C"/>
            </a:solidFill>
            <a:ln>
              <a:solidFill>
                <a:srgbClr val="DFAE7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E07E311D-59DD-25DA-7396-89DC321C8B3A}"/>
                </a:ext>
              </a:extLst>
            </p:cNvPr>
            <p:cNvSpPr/>
            <p:nvPr/>
          </p:nvSpPr>
          <p:spPr>
            <a:xfrm>
              <a:off x="3101641" y="2452306"/>
              <a:ext cx="170948" cy="170618"/>
            </a:xfrm>
            <a:prstGeom prst="ellipse">
              <a:avLst/>
            </a:prstGeom>
            <a:solidFill>
              <a:srgbClr val="DFAE7C"/>
            </a:solidFill>
            <a:ln>
              <a:solidFill>
                <a:srgbClr val="DFAE7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19" name="Imagen 18">
            <a:extLst>
              <a:ext uri="{FF2B5EF4-FFF2-40B4-BE49-F238E27FC236}">
                <a16:creationId xmlns:a16="http://schemas.microsoft.com/office/drawing/2014/main" id="{C0520D0C-B7B1-A341-1C0E-7484C3C4F1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985" y="17656319"/>
            <a:ext cx="14646441" cy="3874911"/>
          </a:xfrm>
          <a:prstGeom prst="rect">
            <a:avLst/>
          </a:prstGeom>
        </p:spPr>
      </p:pic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D5665753-53B6-8CEC-DF51-1B49BAA0B8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0545209"/>
              </p:ext>
            </p:extLst>
          </p:nvPr>
        </p:nvGraphicFramePr>
        <p:xfrm>
          <a:off x="1105899" y="6601045"/>
          <a:ext cx="12876297" cy="9949352"/>
        </p:xfrm>
        <a:graphic>
          <a:graphicData uri="http://schemas.openxmlformats.org/drawingml/2006/table">
            <a:tbl>
              <a:tblPr bandRow="1">
                <a:tableStyleId>{F2DE63D5-997A-4646-A377-4702673A728D}</a:tableStyleId>
              </a:tblPr>
              <a:tblGrid>
                <a:gridCol w="1617147">
                  <a:extLst>
                    <a:ext uri="{9D8B030D-6E8A-4147-A177-3AD203B41FA5}">
                      <a16:colId xmlns:a16="http://schemas.microsoft.com/office/drawing/2014/main" val="2782222451"/>
                    </a:ext>
                  </a:extLst>
                </a:gridCol>
                <a:gridCol w="1132699">
                  <a:extLst>
                    <a:ext uri="{9D8B030D-6E8A-4147-A177-3AD203B41FA5}">
                      <a16:colId xmlns:a16="http://schemas.microsoft.com/office/drawing/2014/main" val="4282927955"/>
                    </a:ext>
                  </a:extLst>
                </a:gridCol>
                <a:gridCol w="935253">
                  <a:extLst>
                    <a:ext uri="{9D8B030D-6E8A-4147-A177-3AD203B41FA5}">
                      <a16:colId xmlns:a16="http://schemas.microsoft.com/office/drawing/2014/main" val="3426208503"/>
                    </a:ext>
                  </a:extLst>
                </a:gridCol>
                <a:gridCol w="2045248">
                  <a:extLst>
                    <a:ext uri="{9D8B030D-6E8A-4147-A177-3AD203B41FA5}">
                      <a16:colId xmlns:a16="http://schemas.microsoft.com/office/drawing/2014/main" val="2930280010"/>
                    </a:ext>
                  </a:extLst>
                </a:gridCol>
                <a:gridCol w="1792627">
                  <a:extLst>
                    <a:ext uri="{9D8B030D-6E8A-4147-A177-3AD203B41FA5}">
                      <a16:colId xmlns:a16="http://schemas.microsoft.com/office/drawing/2014/main" val="1521586244"/>
                    </a:ext>
                  </a:extLst>
                </a:gridCol>
                <a:gridCol w="1645288">
                  <a:extLst>
                    <a:ext uri="{9D8B030D-6E8A-4147-A177-3AD203B41FA5}">
                      <a16:colId xmlns:a16="http://schemas.microsoft.com/office/drawing/2014/main" val="3592727728"/>
                    </a:ext>
                  </a:extLst>
                </a:gridCol>
                <a:gridCol w="1448835">
                  <a:extLst>
                    <a:ext uri="{9D8B030D-6E8A-4147-A177-3AD203B41FA5}">
                      <a16:colId xmlns:a16="http://schemas.microsoft.com/office/drawing/2014/main" val="1916052045"/>
                    </a:ext>
                  </a:extLst>
                </a:gridCol>
                <a:gridCol w="2259200">
                  <a:extLst>
                    <a:ext uri="{9D8B030D-6E8A-4147-A177-3AD203B41FA5}">
                      <a16:colId xmlns:a16="http://schemas.microsoft.com/office/drawing/2014/main" val="1529460510"/>
                    </a:ext>
                  </a:extLst>
                </a:gridCol>
              </a:tblGrid>
              <a:tr h="1206703"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0.60m Verticales</a:t>
                      </a:r>
                    </a:p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Menores y mayores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Arena 40x72m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7:30 am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Tiempo Ideal 220.1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325 m/m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/>
                        <a:t>₡</a:t>
                      </a:r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Medallas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40742791"/>
                  </a:ext>
                </a:extLst>
              </a:tr>
              <a:tr h="970016"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0.70m Menores y Mayores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Arena 40x72m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7:30 am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Tiempo Ideal 220.1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325 m/m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/>
                        <a:t>₡</a:t>
                      </a:r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Medallas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62132673"/>
                  </a:ext>
                </a:extLst>
              </a:tr>
              <a:tr h="970016"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0.80m Amplia y Preinfantil 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Arena</a:t>
                      </a:r>
                    </a:p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40x72m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Continuación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Tiempo directo 220 2.1.1</a:t>
                      </a:r>
                    </a:p>
                    <a:p>
                      <a:pPr algn="ctr"/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350 m/m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/>
                        <a:t>₡</a:t>
                      </a:r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Medallas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60041511"/>
                  </a:ext>
                </a:extLst>
              </a:tr>
              <a:tr h="970016"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0.90m Amplia y Preinfantil 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Arena 40x72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Continuación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Tiempo directo 220 2.1.1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350 m/m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/>
                        <a:t>₡</a:t>
                      </a:r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Medallas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00090440"/>
                  </a:ext>
                </a:extLst>
              </a:tr>
              <a:tr h="727513"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1.00m Amplia e Infantil 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Zacate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Continuación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Dos fases especial 222.2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350 m/m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/>
                        <a:t>₡</a:t>
                      </a:r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Medallas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1603540"/>
                  </a:ext>
                </a:extLst>
              </a:tr>
              <a:tr h="727513"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1.10m Amplia e Infantil 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Zacate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Continuación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Dos fases especial 222.2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350 m/m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/>
                        <a:t>₡</a:t>
                      </a:r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Medallas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5679170"/>
                  </a:ext>
                </a:extLst>
              </a:tr>
              <a:tr h="727513"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1.20m Amplia y Juvenil 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Zacate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Continuación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Tiempo directo 220 2.1.1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350 m/m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/>
                        <a:t>₡</a:t>
                      </a:r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Medallas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18314696"/>
                  </a:ext>
                </a:extLst>
              </a:tr>
              <a:tr h="727513"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1.30m Amplia y Juvenil 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Zacate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Continuación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Tiempo directo 220 2.1.1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350 m/m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/>
                        <a:t>₡</a:t>
                      </a:r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Medallas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95574247"/>
                  </a:ext>
                </a:extLst>
              </a:tr>
              <a:tr h="727513"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1.35m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Zacate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Continuación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Tiempo directo 220 2.1.1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350 m/m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/>
                        <a:t>₡</a:t>
                      </a:r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Medallas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5406930"/>
                  </a:ext>
                </a:extLst>
              </a:tr>
              <a:tr h="727513"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1.40m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Zacate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Continuación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Tiempo directo 220 2.1.1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350 m/m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152384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₡</a:t>
                      </a:r>
                      <a:r>
                        <a:rPr kumimoji="0" lang="es-ES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Medallas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10174288"/>
                  </a:ext>
                </a:extLst>
              </a:tr>
              <a:tr h="727513"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1.45m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Zacate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Continuación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Tiempo directo 220 2.1.1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350 m/m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152384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₡</a:t>
                      </a:r>
                      <a:r>
                        <a:rPr kumimoji="0" lang="es-ES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Medallas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3857844"/>
                  </a:ext>
                </a:extLst>
              </a:tr>
              <a:tr h="727513"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1.50m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Zacate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Continuación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Tiempo directo 220 2.1.1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350 m/m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152384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₡</a:t>
                      </a:r>
                      <a:r>
                        <a:rPr kumimoji="0" lang="es-ES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Medallas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031292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6232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>
            <a:extLst>
              <a:ext uri="{FF2B5EF4-FFF2-40B4-BE49-F238E27FC236}">
                <a16:creationId xmlns:a16="http://schemas.microsoft.com/office/drawing/2014/main" id="{252DF372-5ABF-D505-35DC-49B825177536}"/>
              </a:ext>
            </a:extLst>
          </p:cNvPr>
          <p:cNvSpPr txBox="1"/>
          <p:nvPr/>
        </p:nvSpPr>
        <p:spPr>
          <a:xfrm>
            <a:off x="1056272" y="1549729"/>
            <a:ext cx="525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Domingo 19:</a:t>
            </a:r>
            <a:endParaRPr lang="es-E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B5940FAC-66C1-32A4-31DB-6C756F24F854}"/>
              </a:ext>
            </a:extLst>
          </p:cNvPr>
          <p:cNvGrpSpPr/>
          <p:nvPr/>
        </p:nvGrpSpPr>
        <p:grpSpPr>
          <a:xfrm>
            <a:off x="1056272" y="2064463"/>
            <a:ext cx="2216317" cy="179227"/>
            <a:chOff x="1056272" y="2452306"/>
            <a:chExt cx="2216317" cy="179227"/>
          </a:xfrm>
        </p:grpSpPr>
        <p:cxnSp>
          <p:nvCxnSpPr>
            <p:cNvPr id="17" name="Conector recto 16">
              <a:extLst>
                <a:ext uri="{FF2B5EF4-FFF2-40B4-BE49-F238E27FC236}">
                  <a16:creationId xmlns:a16="http://schemas.microsoft.com/office/drawing/2014/main" id="{A301C516-3EEA-9566-37F5-8FDA055FFAB7}"/>
                </a:ext>
              </a:extLst>
            </p:cNvPr>
            <p:cNvCxnSpPr>
              <a:cxnSpLocks/>
            </p:cNvCxnSpPr>
            <p:nvPr/>
          </p:nvCxnSpPr>
          <p:spPr>
            <a:xfrm>
              <a:off x="1104398" y="2537615"/>
              <a:ext cx="2120065" cy="0"/>
            </a:xfrm>
            <a:prstGeom prst="line">
              <a:avLst/>
            </a:prstGeom>
            <a:ln w="38100">
              <a:solidFill>
                <a:srgbClr val="D9AA7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A826516B-A38B-FB91-787E-178EF382F158}"/>
                </a:ext>
              </a:extLst>
            </p:cNvPr>
            <p:cNvSpPr/>
            <p:nvPr/>
          </p:nvSpPr>
          <p:spPr>
            <a:xfrm>
              <a:off x="1056272" y="2460915"/>
              <a:ext cx="170948" cy="170618"/>
            </a:xfrm>
            <a:prstGeom prst="ellipse">
              <a:avLst/>
            </a:prstGeom>
            <a:solidFill>
              <a:srgbClr val="DFAE7C"/>
            </a:solidFill>
            <a:ln>
              <a:solidFill>
                <a:srgbClr val="DFAE7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D89FB004-791F-06EE-6C4C-98B66910D075}"/>
                </a:ext>
              </a:extLst>
            </p:cNvPr>
            <p:cNvSpPr/>
            <p:nvPr/>
          </p:nvSpPr>
          <p:spPr>
            <a:xfrm>
              <a:off x="3101641" y="2452306"/>
              <a:ext cx="170948" cy="170618"/>
            </a:xfrm>
            <a:prstGeom prst="ellipse">
              <a:avLst/>
            </a:prstGeom>
            <a:solidFill>
              <a:srgbClr val="DFAE7C"/>
            </a:solidFill>
            <a:ln>
              <a:solidFill>
                <a:srgbClr val="DFAE7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aphicFrame>
        <p:nvGraphicFramePr>
          <p:cNvPr id="20" name="Tabla 19">
            <a:extLst>
              <a:ext uri="{FF2B5EF4-FFF2-40B4-BE49-F238E27FC236}">
                <a16:creationId xmlns:a16="http://schemas.microsoft.com/office/drawing/2014/main" id="{FC5948FB-A2ED-F407-082A-4E78B30E56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804152"/>
              </p:ext>
            </p:extLst>
          </p:nvPr>
        </p:nvGraphicFramePr>
        <p:xfrm>
          <a:off x="1104398" y="2411405"/>
          <a:ext cx="13341517" cy="745227"/>
        </p:xfrm>
        <a:graphic>
          <a:graphicData uri="http://schemas.openxmlformats.org/drawingml/2006/table">
            <a:tbl>
              <a:tblPr bandRow="1">
                <a:tableStyleId>{F2DE63D5-997A-4646-A377-4702673A728D}</a:tableStyleId>
              </a:tblPr>
              <a:tblGrid>
                <a:gridCol w="1702970">
                  <a:extLst>
                    <a:ext uri="{9D8B030D-6E8A-4147-A177-3AD203B41FA5}">
                      <a16:colId xmlns:a16="http://schemas.microsoft.com/office/drawing/2014/main" val="2989906514"/>
                    </a:ext>
                  </a:extLst>
                </a:gridCol>
                <a:gridCol w="1475874">
                  <a:extLst>
                    <a:ext uri="{9D8B030D-6E8A-4147-A177-3AD203B41FA5}">
                      <a16:colId xmlns:a16="http://schemas.microsoft.com/office/drawing/2014/main" val="2156088259"/>
                    </a:ext>
                  </a:extLst>
                </a:gridCol>
                <a:gridCol w="681790">
                  <a:extLst>
                    <a:ext uri="{9D8B030D-6E8A-4147-A177-3AD203B41FA5}">
                      <a16:colId xmlns:a16="http://schemas.microsoft.com/office/drawing/2014/main" val="968836357"/>
                    </a:ext>
                  </a:extLst>
                </a:gridCol>
                <a:gridCol w="2069431">
                  <a:extLst>
                    <a:ext uri="{9D8B030D-6E8A-4147-A177-3AD203B41FA5}">
                      <a16:colId xmlns:a16="http://schemas.microsoft.com/office/drawing/2014/main" val="3407844123"/>
                    </a:ext>
                  </a:extLst>
                </a:gridCol>
                <a:gridCol w="2189748">
                  <a:extLst>
                    <a:ext uri="{9D8B030D-6E8A-4147-A177-3AD203B41FA5}">
                      <a16:colId xmlns:a16="http://schemas.microsoft.com/office/drawing/2014/main" val="1703704522"/>
                    </a:ext>
                  </a:extLst>
                </a:gridCol>
                <a:gridCol w="1491916">
                  <a:extLst>
                    <a:ext uri="{9D8B030D-6E8A-4147-A177-3AD203B41FA5}">
                      <a16:colId xmlns:a16="http://schemas.microsoft.com/office/drawing/2014/main" val="3158855387"/>
                    </a:ext>
                  </a:extLst>
                </a:gridCol>
                <a:gridCol w="1467852">
                  <a:extLst>
                    <a:ext uri="{9D8B030D-6E8A-4147-A177-3AD203B41FA5}">
                      <a16:colId xmlns:a16="http://schemas.microsoft.com/office/drawing/2014/main" val="3278737087"/>
                    </a:ext>
                  </a:extLst>
                </a:gridCol>
                <a:gridCol w="2261936">
                  <a:extLst>
                    <a:ext uri="{9D8B030D-6E8A-4147-A177-3AD203B41FA5}">
                      <a16:colId xmlns:a16="http://schemas.microsoft.com/office/drawing/2014/main" val="1133758378"/>
                    </a:ext>
                  </a:extLst>
                </a:gridCol>
              </a:tblGrid>
              <a:tr h="745227"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solidFill>
                            <a:schemeClr val="bg1"/>
                          </a:solidFill>
                          <a:effectLst/>
                        </a:rPr>
                        <a:t>Altura</a:t>
                      </a:r>
                      <a:endParaRPr lang="es-ES" sz="2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422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solidFill>
                            <a:schemeClr val="bg1"/>
                          </a:solidFill>
                          <a:effectLst/>
                        </a:rPr>
                        <a:t>Número de categoría</a:t>
                      </a:r>
                      <a:endParaRPr lang="es-ES" sz="2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422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solidFill>
                            <a:schemeClr val="bg1"/>
                          </a:solidFill>
                          <a:effectLst/>
                        </a:rPr>
                        <a:t>Pista</a:t>
                      </a:r>
                      <a:endParaRPr lang="es-ES" sz="2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422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solidFill>
                            <a:schemeClr val="bg1"/>
                          </a:solidFill>
                          <a:effectLst/>
                        </a:rPr>
                        <a:t>Hora aproximada recorrido de pista</a:t>
                      </a:r>
                      <a:endParaRPr lang="es-ES" sz="2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422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solidFill>
                            <a:schemeClr val="bg1"/>
                          </a:solidFill>
                          <a:effectLst/>
                        </a:rPr>
                        <a:t>Modalidad</a:t>
                      </a:r>
                      <a:endParaRPr lang="es-ES" sz="2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422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solidFill>
                            <a:schemeClr val="bg1"/>
                          </a:solidFill>
                          <a:effectLst/>
                        </a:rPr>
                        <a:t>Cadencia</a:t>
                      </a:r>
                      <a:endParaRPr lang="es-ES" sz="2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422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solidFill>
                            <a:schemeClr val="bg1"/>
                          </a:solidFill>
                          <a:effectLst/>
                        </a:rPr>
                        <a:t>Costo de inscripción</a:t>
                      </a:r>
                      <a:endParaRPr lang="es-ES" sz="2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422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solidFill>
                            <a:schemeClr val="bg1"/>
                          </a:solidFill>
                          <a:effectLst/>
                        </a:rPr>
                        <a:t>Premiación</a:t>
                      </a:r>
                      <a:endParaRPr lang="es-ES" sz="2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422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0232092"/>
                  </a:ext>
                </a:extLst>
              </a:tr>
            </a:tbl>
          </a:graphicData>
        </a:graphic>
      </p:graphicFrame>
      <p:pic>
        <p:nvPicPr>
          <p:cNvPr id="2" name="Imagen 1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2D75E4A6-6FE4-BB8F-6E1C-94B66D26BD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/>
          <a:srcRect t="82747"/>
          <a:stretch/>
        </p:blipFill>
        <p:spPr>
          <a:xfrm>
            <a:off x="-1" y="17809912"/>
            <a:ext cx="15238413" cy="372452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F215AE9-A509-833C-4EBC-95E919FEBE2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985" y="17656319"/>
            <a:ext cx="14646441" cy="3874911"/>
          </a:xfrm>
          <a:prstGeom prst="rect">
            <a:avLst/>
          </a:prstGeom>
        </p:spPr>
      </p:pic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B7C0B91A-A95E-6CFC-E754-804CEB1C85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4777992"/>
              </p:ext>
            </p:extLst>
          </p:nvPr>
        </p:nvGraphicFramePr>
        <p:xfrm>
          <a:off x="1104398" y="3135218"/>
          <a:ext cx="13341517" cy="13411200"/>
        </p:xfrm>
        <a:graphic>
          <a:graphicData uri="http://schemas.openxmlformats.org/drawingml/2006/table">
            <a:tbl>
              <a:tblPr bandRow="1">
                <a:tableStyleId>{F2DE63D5-997A-4646-A377-4702673A728D}</a:tableStyleId>
              </a:tblPr>
              <a:tblGrid>
                <a:gridCol w="1264570">
                  <a:extLst>
                    <a:ext uri="{9D8B030D-6E8A-4147-A177-3AD203B41FA5}">
                      <a16:colId xmlns:a16="http://schemas.microsoft.com/office/drawing/2014/main" val="1144416597"/>
                    </a:ext>
                  </a:extLst>
                </a:gridCol>
                <a:gridCol w="1425080">
                  <a:extLst>
                    <a:ext uri="{9D8B030D-6E8A-4147-A177-3AD203B41FA5}">
                      <a16:colId xmlns:a16="http://schemas.microsoft.com/office/drawing/2014/main" val="3888179437"/>
                    </a:ext>
                  </a:extLst>
                </a:gridCol>
                <a:gridCol w="1170984">
                  <a:extLst>
                    <a:ext uri="{9D8B030D-6E8A-4147-A177-3AD203B41FA5}">
                      <a16:colId xmlns:a16="http://schemas.microsoft.com/office/drawing/2014/main" val="1871681758"/>
                    </a:ext>
                  </a:extLst>
                </a:gridCol>
                <a:gridCol w="2069431">
                  <a:extLst>
                    <a:ext uri="{9D8B030D-6E8A-4147-A177-3AD203B41FA5}">
                      <a16:colId xmlns:a16="http://schemas.microsoft.com/office/drawing/2014/main" val="73893883"/>
                    </a:ext>
                  </a:extLst>
                </a:gridCol>
                <a:gridCol w="2189748">
                  <a:extLst>
                    <a:ext uri="{9D8B030D-6E8A-4147-A177-3AD203B41FA5}">
                      <a16:colId xmlns:a16="http://schemas.microsoft.com/office/drawing/2014/main" val="525272953"/>
                    </a:ext>
                  </a:extLst>
                </a:gridCol>
                <a:gridCol w="1529013">
                  <a:extLst>
                    <a:ext uri="{9D8B030D-6E8A-4147-A177-3AD203B41FA5}">
                      <a16:colId xmlns:a16="http://schemas.microsoft.com/office/drawing/2014/main" val="284780163"/>
                    </a:ext>
                  </a:extLst>
                </a:gridCol>
                <a:gridCol w="1430755">
                  <a:extLst>
                    <a:ext uri="{9D8B030D-6E8A-4147-A177-3AD203B41FA5}">
                      <a16:colId xmlns:a16="http://schemas.microsoft.com/office/drawing/2014/main" val="3366490829"/>
                    </a:ext>
                  </a:extLst>
                </a:gridCol>
                <a:gridCol w="2261936">
                  <a:extLst>
                    <a:ext uri="{9D8B030D-6E8A-4147-A177-3AD203B41FA5}">
                      <a16:colId xmlns:a16="http://schemas.microsoft.com/office/drawing/2014/main" val="1692401892"/>
                    </a:ext>
                  </a:extLst>
                </a:gridCol>
              </a:tblGrid>
              <a:tr h="1194718"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0.60m Verticales</a:t>
                      </a:r>
                    </a:p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Menores y mayores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</a:rPr>
                        <a:t>13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Arena 40x72m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effectLst/>
                        </a:rPr>
                        <a:t>7:30 a.m.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</a:rPr>
                        <a:t>Tiempo Ideal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</a:rPr>
                        <a:t>325 m/m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/>
                        <a:t>₡</a:t>
                      </a:r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</a:rPr>
                        <a:t>Medallas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74383306"/>
                  </a:ext>
                </a:extLst>
              </a:tr>
              <a:tr h="896039"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0.70m Menores y Mayores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</a:rPr>
                        <a:t>14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Arena 40x72m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effectLst/>
                        </a:rPr>
                        <a:t>7:30 a.m.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</a:rPr>
                        <a:t>Tiempo Ideal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</a:rPr>
                        <a:t>325 m/m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/>
                        <a:t>₡</a:t>
                      </a:r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</a:rPr>
                        <a:t>Medallas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46062743"/>
                  </a:ext>
                </a:extLst>
              </a:tr>
              <a:tr h="1194718"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0.80m Amplia y Preinfantil 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</a:rPr>
                        <a:t>15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Arena 40x72m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Continuación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effectLst/>
                        </a:rPr>
                        <a:t>Desempate Incorporado</a:t>
                      </a:r>
                    </a:p>
                    <a:p>
                      <a:pPr algn="ctr"/>
                      <a:r>
                        <a:rPr lang="es-E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220 2.1.2</a:t>
                      </a:r>
                    </a:p>
                    <a:p>
                      <a:pPr algn="ctr"/>
                      <a:endParaRPr lang="es-ES" sz="20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</a:rPr>
                        <a:t>350 m/m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/>
                        <a:t>₡</a:t>
                      </a:r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</a:rPr>
                        <a:t>Medallas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6334867"/>
                  </a:ext>
                </a:extLst>
              </a:tr>
              <a:tr h="1194718"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0.90m Amplia y Preinfantil 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</a:rPr>
                        <a:t>16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Arena 40x72m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Continuación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effectLst/>
                        </a:rPr>
                        <a:t>Desempate Incorporado</a:t>
                      </a:r>
                    </a:p>
                    <a:p>
                      <a:pPr algn="ctr"/>
                      <a:r>
                        <a:rPr lang="es-E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220 2.1.2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</a:rPr>
                        <a:t>350 m/m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/>
                        <a:t>₡</a:t>
                      </a:r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</a:rPr>
                        <a:t>Medallas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08870928"/>
                  </a:ext>
                </a:extLst>
              </a:tr>
              <a:tr h="896039"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1.00m Amplia e Infantil 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</a:rPr>
                        <a:t>17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</a:rPr>
                        <a:t>Zacate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Continuación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effectLst/>
                        </a:rPr>
                        <a:t>Desempate Incorporado</a:t>
                      </a:r>
                    </a:p>
                    <a:p>
                      <a:pPr algn="ctr"/>
                      <a:r>
                        <a:rPr lang="es-E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220 2.1.2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</a:rPr>
                        <a:t>350 m/m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/>
                        <a:t>₡</a:t>
                      </a:r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</a:rPr>
                        <a:t>Medallas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85356400"/>
                  </a:ext>
                </a:extLst>
              </a:tr>
              <a:tr h="1194718"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1.10m Amplia e Infantil 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Zacate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Continuación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effectLst/>
                        </a:rPr>
                        <a:t>Desempate Incorporado</a:t>
                      </a:r>
                    </a:p>
                    <a:p>
                      <a:pPr algn="ctr"/>
                      <a:r>
                        <a:rPr lang="es-E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220 2.1.2</a:t>
                      </a:r>
                    </a:p>
                    <a:p>
                      <a:pPr algn="ctr"/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effectLst/>
                        </a:rPr>
                        <a:t>350 m/m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/>
                        <a:t>₡</a:t>
                      </a:r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152384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>
                          <a:effectLst/>
                        </a:rPr>
                        <a:t>Medallas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38441356"/>
                  </a:ext>
                </a:extLst>
              </a:tr>
              <a:tr h="896039"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1.20m Amplia y Juvenil 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Zacate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Continuación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effectLst/>
                        </a:rPr>
                        <a:t>Desempate Posterior</a:t>
                      </a:r>
                    </a:p>
                    <a:p>
                      <a:pPr algn="ctr"/>
                      <a:r>
                        <a:rPr lang="es-E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220 2.1.2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</a:rPr>
                        <a:t>375 m/m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/>
                        <a:t>₡</a:t>
                      </a:r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152384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>
                          <a:effectLst/>
                        </a:rPr>
                        <a:t>Medallas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82249850"/>
                  </a:ext>
                </a:extLst>
              </a:tr>
              <a:tr h="1194718"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1.30m Amplia y Juvenil 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Zacate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Continuación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effectLst/>
                        </a:rPr>
                        <a:t>Desempate Posterior</a:t>
                      </a:r>
                    </a:p>
                    <a:p>
                      <a:pPr algn="ctr"/>
                      <a:r>
                        <a:rPr lang="es-E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220 2.1.2</a:t>
                      </a:r>
                    </a:p>
                    <a:p>
                      <a:pPr algn="ctr"/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</a:rPr>
                        <a:t>375 m/m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/>
                        <a:t>₡</a:t>
                      </a:r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152384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>
                          <a:effectLst/>
                        </a:rPr>
                        <a:t>Medallas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5448358"/>
                  </a:ext>
                </a:extLst>
              </a:tr>
              <a:tr h="1194718"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1.35m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Zacate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Continuación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effectLst/>
                        </a:rPr>
                        <a:t>Desempate Posterior</a:t>
                      </a:r>
                    </a:p>
                    <a:p>
                      <a:pPr algn="ctr"/>
                      <a:r>
                        <a:rPr lang="es-E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220 2.1.2</a:t>
                      </a:r>
                    </a:p>
                    <a:p>
                      <a:pPr algn="ctr"/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effectLst/>
                        </a:rPr>
                        <a:t>375 m/m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/>
                        <a:t>₡</a:t>
                      </a:r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152384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>
                          <a:effectLst/>
                        </a:rPr>
                        <a:t>Medallas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6034248"/>
                  </a:ext>
                </a:extLst>
              </a:tr>
              <a:tr h="896039"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1.40m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Zacate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Continuación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effectLst/>
                        </a:rPr>
                        <a:t>Desempate Posterior</a:t>
                      </a:r>
                    </a:p>
                    <a:p>
                      <a:pPr algn="ctr"/>
                      <a:r>
                        <a:rPr lang="es-E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220 2.1.2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</a:rPr>
                        <a:t>375 m/m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/>
                        <a:t>₡</a:t>
                      </a:r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152384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>
                          <a:effectLst/>
                        </a:rPr>
                        <a:t>Medallas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04653555"/>
                  </a:ext>
                </a:extLst>
              </a:tr>
              <a:tr h="1218295"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1.45m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Zacate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Continuación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effectLst/>
                        </a:rPr>
                        <a:t>Desempate Posterior</a:t>
                      </a:r>
                    </a:p>
                    <a:p>
                      <a:pPr algn="ctr"/>
                      <a:r>
                        <a:rPr lang="es-E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220 2.1.2</a:t>
                      </a:r>
                    </a:p>
                    <a:p>
                      <a:pPr algn="ctr"/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</a:rPr>
                        <a:t>375 m/m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/>
                        <a:t>₡</a:t>
                      </a:r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152384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>
                          <a:effectLst/>
                        </a:rPr>
                        <a:t>Medallas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55068571"/>
                  </a:ext>
                </a:extLst>
              </a:tr>
              <a:tr h="822863"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1.50m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Zacate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Continuación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effectLst/>
                        </a:rPr>
                        <a:t>Desempate Posterior</a:t>
                      </a:r>
                    </a:p>
                    <a:p>
                      <a:pPr algn="ctr"/>
                      <a:r>
                        <a:rPr lang="es-E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220 2.1.2</a:t>
                      </a:r>
                    </a:p>
                    <a:p>
                      <a:pPr algn="ctr"/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effectLst/>
                        </a:rPr>
                        <a:t>375 m/m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/>
                        <a:t>₡</a:t>
                      </a:r>
                      <a:r>
                        <a:rPr lang="es-E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152384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dirty="0">
                          <a:effectLst/>
                        </a:rPr>
                        <a:t>Medallas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136485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5756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5DDF1C5-0D12-C974-C207-D5B13343D6ED}"/>
              </a:ext>
            </a:extLst>
          </p:cNvPr>
          <p:cNvSpPr txBox="1"/>
          <p:nvPr/>
        </p:nvSpPr>
        <p:spPr>
          <a:xfrm>
            <a:off x="909149" y="1483643"/>
            <a:ext cx="74941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Indicaciones generales del concurso:</a:t>
            </a:r>
            <a:endParaRPr lang="es-E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C0F690EB-C76A-001B-58C3-B79DB31BB1C4}"/>
              </a:ext>
            </a:extLst>
          </p:cNvPr>
          <p:cNvGrpSpPr/>
          <p:nvPr/>
        </p:nvGrpSpPr>
        <p:grpSpPr>
          <a:xfrm>
            <a:off x="998372" y="1998466"/>
            <a:ext cx="6331117" cy="179227"/>
            <a:chOff x="1056272" y="2452306"/>
            <a:chExt cx="6331117" cy="179227"/>
          </a:xfrm>
        </p:grpSpPr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5F191491-D6AC-4D25-7705-87415DABCC48}"/>
                </a:ext>
              </a:extLst>
            </p:cNvPr>
            <p:cNvCxnSpPr>
              <a:cxnSpLocks/>
            </p:cNvCxnSpPr>
            <p:nvPr/>
          </p:nvCxnSpPr>
          <p:spPr>
            <a:xfrm>
              <a:off x="1104398" y="2537615"/>
              <a:ext cx="6234865" cy="0"/>
            </a:xfrm>
            <a:prstGeom prst="line">
              <a:avLst/>
            </a:prstGeom>
            <a:ln w="38100">
              <a:solidFill>
                <a:srgbClr val="D9AA7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22B72AAC-CCA3-646B-7B38-624D8FD6720C}"/>
                </a:ext>
              </a:extLst>
            </p:cNvPr>
            <p:cNvSpPr/>
            <p:nvPr/>
          </p:nvSpPr>
          <p:spPr>
            <a:xfrm>
              <a:off x="1056272" y="2460915"/>
              <a:ext cx="170948" cy="170618"/>
            </a:xfrm>
            <a:prstGeom prst="ellipse">
              <a:avLst/>
            </a:prstGeom>
            <a:solidFill>
              <a:srgbClr val="DFAE7C"/>
            </a:solidFill>
            <a:ln>
              <a:solidFill>
                <a:srgbClr val="DFAE7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C5A648D2-DED0-A340-42CB-AA80785B20E3}"/>
                </a:ext>
              </a:extLst>
            </p:cNvPr>
            <p:cNvSpPr/>
            <p:nvPr/>
          </p:nvSpPr>
          <p:spPr>
            <a:xfrm>
              <a:off x="7216441" y="2452306"/>
              <a:ext cx="170948" cy="170618"/>
            </a:xfrm>
            <a:prstGeom prst="ellipse">
              <a:avLst/>
            </a:prstGeom>
            <a:solidFill>
              <a:srgbClr val="DFAE7C"/>
            </a:solidFill>
            <a:ln>
              <a:solidFill>
                <a:srgbClr val="DFAE7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7" name="CuadroTexto 6">
            <a:extLst>
              <a:ext uri="{FF2B5EF4-FFF2-40B4-BE49-F238E27FC236}">
                <a16:creationId xmlns:a16="http://schemas.microsoft.com/office/drawing/2014/main" id="{492A5F93-2A5E-04E6-09DB-431474F1DC38}"/>
              </a:ext>
            </a:extLst>
          </p:cNvPr>
          <p:cNvSpPr txBox="1"/>
          <p:nvPr/>
        </p:nvSpPr>
        <p:spPr>
          <a:xfrm>
            <a:off x="845107" y="6045837"/>
            <a:ext cx="130983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El costo de las cuadras será de </a:t>
            </a:r>
            <a:r>
              <a:rPr lang="es-ES" sz="20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$40</a:t>
            </a:r>
            <a:r>
              <a:rPr lang="es-ES" sz="20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+ IVA</a:t>
            </a:r>
            <a:r>
              <a:rPr lang="es-ES" sz="20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, las cuadras no incluirán la </a:t>
            </a:r>
            <a:r>
              <a:rPr lang="es-ES" sz="2000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burucha</a:t>
            </a:r>
            <a:r>
              <a:rPr lang="es-ES" sz="20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por lo que cada jinete tendrá que traer su </a:t>
            </a:r>
            <a:r>
              <a:rPr lang="es-ES" sz="2000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burucha</a:t>
            </a:r>
            <a:r>
              <a:rPr lang="es-ES" sz="20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es-E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FDC4D74-B1D9-31F3-A5C7-79B5CBF190E6}"/>
              </a:ext>
            </a:extLst>
          </p:cNvPr>
          <p:cNvSpPr txBox="1"/>
          <p:nvPr/>
        </p:nvSpPr>
        <p:spPr>
          <a:xfrm>
            <a:off x="959083" y="2295897"/>
            <a:ext cx="7494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Recorridos de pista:</a:t>
            </a:r>
            <a:endParaRPr lang="es-E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8F37E5A-49F8-E8DC-E744-3E771F3F15D9}"/>
              </a:ext>
            </a:extLst>
          </p:cNvPr>
          <p:cNvSpPr txBox="1"/>
          <p:nvPr/>
        </p:nvSpPr>
        <p:spPr>
          <a:xfrm>
            <a:off x="883058" y="2898251"/>
            <a:ext cx="1302247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1.0.60m y 0.70m </a:t>
            </a:r>
          </a:p>
          <a:p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2.0.80m y 0.90m</a:t>
            </a:r>
          </a:p>
          <a:p>
            <a:r>
              <a:rPr lang="es-ES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3.1.00m y 1.10m</a:t>
            </a:r>
          </a:p>
          <a:p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4.De 1.20m hasta 1.50m</a:t>
            </a:r>
            <a:endParaRPr lang="es-ES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es-E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Los jinetes de las categorías de 0.60 m hasta 1.50 deben estar asociados y federados. </a:t>
            </a:r>
          </a:p>
          <a:p>
            <a:r>
              <a:rPr lang="es-E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Favor indicar si los jinetes van en categorías menores, preinfantil A o B, infantil A o B, juvenil A o B.</a:t>
            </a:r>
            <a:endParaRPr lang="es-ES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b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El día del concurso, todas las inscripciones de último momento deberán ser canceladas antes de que el binomio entre a pista. </a:t>
            </a:r>
            <a:endParaRPr lang="es-ES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719E698-3174-B1D3-476B-F2FAF639CF27}"/>
              </a:ext>
            </a:extLst>
          </p:cNvPr>
          <p:cNvSpPr txBox="1"/>
          <p:nvPr/>
        </p:nvSpPr>
        <p:spPr>
          <a:xfrm>
            <a:off x="846064" y="6826278"/>
            <a:ext cx="7494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Técnicos a cargo: </a:t>
            </a:r>
            <a:endParaRPr lang="es-E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F675CAA-E24B-0175-F9FF-6AA6A638F6EC}"/>
              </a:ext>
            </a:extLst>
          </p:cNvPr>
          <p:cNvSpPr txBox="1"/>
          <p:nvPr/>
        </p:nvSpPr>
        <p:spPr>
          <a:xfrm>
            <a:off x="783149" y="7600659"/>
            <a:ext cx="7620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Jurado: </a:t>
            </a:r>
            <a:r>
              <a:rPr lang="es-E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Ana Cristina Vargas</a:t>
            </a:r>
            <a:endParaRPr lang="es-E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Asistente de Jurado: </a:t>
            </a:r>
          </a:p>
          <a:p>
            <a:r>
              <a:rPr lang="es-E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Herrero: </a:t>
            </a:r>
            <a:r>
              <a:rPr lang="es-E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Minor</a:t>
            </a:r>
            <a:r>
              <a:rPr lang="es-E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Salas</a:t>
            </a:r>
            <a:br>
              <a:rPr lang="es-E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es-E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Doctor: </a:t>
            </a:r>
            <a:r>
              <a:rPr lang="es-E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Walter Vargas</a:t>
            </a:r>
            <a:br>
              <a:rPr lang="es-E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es-E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Steward: </a:t>
            </a:r>
            <a:r>
              <a:rPr lang="es-E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Laura Barrantes</a:t>
            </a:r>
            <a:endParaRPr lang="es-E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7260637-9D29-179A-3568-FF6ACB56137A}"/>
              </a:ext>
            </a:extLst>
          </p:cNvPr>
          <p:cNvSpPr txBox="1"/>
          <p:nvPr/>
        </p:nvSpPr>
        <p:spPr>
          <a:xfrm>
            <a:off x="883058" y="5321899"/>
            <a:ext cx="7494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Costo de cuadras:</a:t>
            </a:r>
            <a:endParaRPr lang="es-E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FD3AF0D-8A9A-555D-FE35-F52139DA2992}"/>
              </a:ext>
            </a:extLst>
          </p:cNvPr>
          <p:cNvSpPr txBox="1"/>
          <p:nvPr/>
        </p:nvSpPr>
        <p:spPr>
          <a:xfrm>
            <a:off x="732775" y="10633081"/>
            <a:ext cx="1302247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Las inscripciones se cancelan a Asociación Deportiva Hípica Espinos de América</a:t>
            </a:r>
          </a:p>
          <a:p>
            <a:r>
              <a:rPr lang="es-E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</a:t>
            </a:r>
            <a:r>
              <a:rPr lang="es-E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uenta IBAN: </a:t>
            </a:r>
            <a:r>
              <a:rPr lang="es-E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</a:t>
            </a:r>
            <a:r>
              <a:rPr lang="es-ES" sz="2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R91015120210010012515.</a:t>
            </a:r>
            <a:endParaRPr lang="es-E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Inscripciones </a:t>
            </a:r>
            <a:r>
              <a:rPr lang="es-ES" sz="2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se deben de realizar por el </a:t>
            </a:r>
            <a:r>
              <a:rPr lang="es-ES"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siguiente link: </a:t>
            </a:r>
            <a:r>
              <a:rPr lang="es-ES"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  <a:hlinkClick r:id="rId3"/>
              </a:rPr>
              <a:t>https://forms.gle/QwraSVPSdwvmvQcS9</a:t>
            </a:r>
            <a:r>
              <a:rPr lang="es-ES" sz="200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                    </a:t>
            </a:r>
            <a:r>
              <a:rPr lang="es-ES" sz="2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r>
              <a:rPr lang="es-E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ES" sz="2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es-ES" sz="2000" dirty="0">
                <a:solidFill>
                  <a:srgbClr val="000000"/>
                </a:solidFill>
                <a:highlight>
                  <a:srgbClr val="A48862"/>
                </a:highligh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Corte de inscripciones miércoles 15 de abril a las 2:00pm.</a:t>
            </a:r>
            <a:endParaRPr lang="es-ES" sz="2000" dirty="0">
              <a:solidFill>
                <a:srgbClr val="000000"/>
              </a:solidFill>
              <a:effectLst/>
              <a:highlight>
                <a:srgbClr val="A48862"/>
              </a:highlight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s-ES" sz="20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2000" b="1" dirty="0">
                <a:solidFill>
                  <a:srgbClr val="000000"/>
                </a:solidFill>
                <a:effectLst/>
                <a:highlight>
                  <a:srgbClr val="D9AA78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Cuenta IBAN </a:t>
            </a:r>
            <a:r>
              <a:rPr lang="es-ES" sz="2000" b="1" dirty="0">
                <a:solidFill>
                  <a:srgbClr val="000000"/>
                </a:solidFill>
                <a:highlight>
                  <a:srgbClr val="D9AA78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 las cuadras</a:t>
            </a:r>
            <a:r>
              <a:rPr lang="es-ES" sz="2000" dirty="0">
                <a:solidFill>
                  <a:srgbClr val="000000"/>
                </a:solidFill>
                <a:highlight>
                  <a:srgbClr val="D9AA78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CR96015104510026002496.</a:t>
            </a:r>
            <a:endParaRPr lang="es-ES" sz="2000" dirty="0">
              <a:effectLst/>
              <a:highlight>
                <a:srgbClr val="D9AA78"/>
              </a:highligh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A648036-BBAE-D695-E000-D300C7D9D802}"/>
              </a:ext>
            </a:extLst>
          </p:cNvPr>
          <p:cNvSpPr txBox="1"/>
          <p:nvPr/>
        </p:nvSpPr>
        <p:spPr>
          <a:xfrm>
            <a:off x="823675" y="9843547"/>
            <a:ext cx="7494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Datos de pago: </a:t>
            </a:r>
            <a:endParaRPr lang="es-E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9C612C5D-172B-0EDA-3597-4400F11B3493}"/>
              </a:ext>
            </a:extLst>
          </p:cNvPr>
          <p:cNvGrpSpPr/>
          <p:nvPr/>
        </p:nvGrpSpPr>
        <p:grpSpPr>
          <a:xfrm>
            <a:off x="1033229" y="2696007"/>
            <a:ext cx="1630449" cy="191266"/>
            <a:chOff x="1156816" y="3293843"/>
            <a:chExt cx="1310660" cy="170618"/>
          </a:xfrm>
        </p:grpSpPr>
        <p:cxnSp>
          <p:nvCxnSpPr>
            <p:cNvPr id="22" name="Conector recto 21">
              <a:extLst>
                <a:ext uri="{FF2B5EF4-FFF2-40B4-BE49-F238E27FC236}">
                  <a16:creationId xmlns:a16="http://schemas.microsoft.com/office/drawing/2014/main" id="{43DC6A80-2145-4B1E-B8C2-A052359A460B}"/>
                </a:ext>
              </a:extLst>
            </p:cNvPr>
            <p:cNvCxnSpPr>
              <a:cxnSpLocks/>
            </p:cNvCxnSpPr>
            <p:nvPr/>
          </p:nvCxnSpPr>
          <p:spPr>
            <a:xfrm>
              <a:off x="1204942" y="3370543"/>
              <a:ext cx="1214408" cy="0"/>
            </a:xfrm>
            <a:prstGeom prst="line">
              <a:avLst/>
            </a:prstGeom>
            <a:ln w="38100">
              <a:solidFill>
                <a:srgbClr val="D9AA7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5EADA167-B723-94E5-B346-7B6D6E5B9870}"/>
                </a:ext>
              </a:extLst>
            </p:cNvPr>
            <p:cNvSpPr/>
            <p:nvPr/>
          </p:nvSpPr>
          <p:spPr>
            <a:xfrm>
              <a:off x="1156816" y="3293843"/>
              <a:ext cx="170948" cy="170618"/>
            </a:xfrm>
            <a:prstGeom prst="ellipse">
              <a:avLst/>
            </a:prstGeom>
            <a:solidFill>
              <a:srgbClr val="DFAE7C"/>
            </a:solidFill>
            <a:ln>
              <a:solidFill>
                <a:srgbClr val="DFAE7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87227A0B-8425-6A19-3414-59ACD615E073}"/>
                </a:ext>
              </a:extLst>
            </p:cNvPr>
            <p:cNvSpPr/>
            <p:nvPr/>
          </p:nvSpPr>
          <p:spPr>
            <a:xfrm>
              <a:off x="2296528" y="3293843"/>
              <a:ext cx="170948" cy="170618"/>
            </a:xfrm>
            <a:prstGeom prst="ellipse">
              <a:avLst/>
            </a:prstGeom>
            <a:solidFill>
              <a:srgbClr val="DFAE7C"/>
            </a:solidFill>
            <a:ln>
              <a:solidFill>
                <a:srgbClr val="DFAE7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25" name="Grupo 24">
            <a:extLst>
              <a:ext uri="{FF2B5EF4-FFF2-40B4-BE49-F238E27FC236}">
                <a16:creationId xmlns:a16="http://schemas.microsoft.com/office/drawing/2014/main" id="{E1E34E77-F910-3155-1BC6-52F210E8C2E5}"/>
              </a:ext>
            </a:extLst>
          </p:cNvPr>
          <p:cNvGrpSpPr/>
          <p:nvPr/>
        </p:nvGrpSpPr>
        <p:grpSpPr>
          <a:xfrm>
            <a:off x="909149" y="5722009"/>
            <a:ext cx="1944990" cy="170618"/>
            <a:chOff x="1141746" y="5713720"/>
            <a:chExt cx="1944990" cy="170618"/>
          </a:xfrm>
        </p:grpSpPr>
        <p:cxnSp>
          <p:nvCxnSpPr>
            <p:cNvPr id="26" name="Conector recto 25">
              <a:extLst>
                <a:ext uri="{FF2B5EF4-FFF2-40B4-BE49-F238E27FC236}">
                  <a16:creationId xmlns:a16="http://schemas.microsoft.com/office/drawing/2014/main" id="{581B37D1-9E23-3FC2-E48C-3B11CE23BFE6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>
              <a:off x="1189872" y="5790420"/>
              <a:ext cx="1725916" cy="8609"/>
            </a:xfrm>
            <a:prstGeom prst="line">
              <a:avLst/>
            </a:prstGeom>
            <a:ln w="38100">
              <a:solidFill>
                <a:srgbClr val="D9AA7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Elipse 26">
              <a:extLst>
                <a:ext uri="{FF2B5EF4-FFF2-40B4-BE49-F238E27FC236}">
                  <a16:creationId xmlns:a16="http://schemas.microsoft.com/office/drawing/2014/main" id="{05849AC4-C45A-B6E6-12AB-96B90AAAD9ED}"/>
                </a:ext>
              </a:extLst>
            </p:cNvPr>
            <p:cNvSpPr/>
            <p:nvPr/>
          </p:nvSpPr>
          <p:spPr>
            <a:xfrm>
              <a:off x="1141746" y="5713720"/>
              <a:ext cx="170948" cy="170618"/>
            </a:xfrm>
            <a:prstGeom prst="ellipse">
              <a:avLst/>
            </a:prstGeom>
            <a:solidFill>
              <a:srgbClr val="DFAE7C"/>
            </a:solidFill>
            <a:ln>
              <a:solidFill>
                <a:srgbClr val="DFAE7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8" name="Elipse 27">
              <a:extLst>
                <a:ext uri="{FF2B5EF4-FFF2-40B4-BE49-F238E27FC236}">
                  <a16:creationId xmlns:a16="http://schemas.microsoft.com/office/drawing/2014/main" id="{A9EA0308-98B2-2547-A8F6-15E89B730C7C}"/>
                </a:ext>
              </a:extLst>
            </p:cNvPr>
            <p:cNvSpPr/>
            <p:nvPr/>
          </p:nvSpPr>
          <p:spPr>
            <a:xfrm>
              <a:off x="2915788" y="5713720"/>
              <a:ext cx="170948" cy="170618"/>
            </a:xfrm>
            <a:prstGeom prst="ellipse">
              <a:avLst/>
            </a:prstGeom>
            <a:solidFill>
              <a:srgbClr val="DFAE7C"/>
            </a:solidFill>
            <a:ln>
              <a:solidFill>
                <a:srgbClr val="DFAE7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29" name="Grupo 28">
            <a:extLst>
              <a:ext uri="{FF2B5EF4-FFF2-40B4-BE49-F238E27FC236}">
                <a16:creationId xmlns:a16="http://schemas.microsoft.com/office/drawing/2014/main" id="{63B5A0A5-E2DC-AD1B-495F-2F650AA89B3A}"/>
              </a:ext>
            </a:extLst>
          </p:cNvPr>
          <p:cNvGrpSpPr/>
          <p:nvPr/>
        </p:nvGrpSpPr>
        <p:grpSpPr>
          <a:xfrm>
            <a:off x="841157" y="7298943"/>
            <a:ext cx="2014592" cy="161594"/>
            <a:chOff x="1128587" y="5791742"/>
            <a:chExt cx="1972580" cy="188920"/>
          </a:xfrm>
        </p:grpSpPr>
        <p:cxnSp>
          <p:nvCxnSpPr>
            <p:cNvPr id="30" name="Conector recto 29">
              <a:extLst>
                <a:ext uri="{FF2B5EF4-FFF2-40B4-BE49-F238E27FC236}">
                  <a16:creationId xmlns:a16="http://schemas.microsoft.com/office/drawing/2014/main" id="{E7D5B56E-BA34-21F7-B7A6-6408918E1175}"/>
                </a:ext>
              </a:extLst>
            </p:cNvPr>
            <p:cNvCxnSpPr>
              <a:cxnSpLocks/>
            </p:cNvCxnSpPr>
            <p:nvPr/>
          </p:nvCxnSpPr>
          <p:spPr>
            <a:xfrm>
              <a:off x="1260929" y="5905103"/>
              <a:ext cx="1725916" cy="8609"/>
            </a:xfrm>
            <a:prstGeom prst="line">
              <a:avLst/>
            </a:prstGeom>
            <a:ln w="38100">
              <a:solidFill>
                <a:srgbClr val="D9AA7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Elipse 30">
              <a:extLst>
                <a:ext uri="{FF2B5EF4-FFF2-40B4-BE49-F238E27FC236}">
                  <a16:creationId xmlns:a16="http://schemas.microsoft.com/office/drawing/2014/main" id="{3D41B0A3-080C-2887-A53F-C5D443F331CA}"/>
                </a:ext>
              </a:extLst>
            </p:cNvPr>
            <p:cNvSpPr/>
            <p:nvPr/>
          </p:nvSpPr>
          <p:spPr>
            <a:xfrm>
              <a:off x="1128587" y="5791742"/>
              <a:ext cx="170948" cy="170618"/>
            </a:xfrm>
            <a:prstGeom prst="ellipse">
              <a:avLst/>
            </a:prstGeom>
            <a:solidFill>
              <a:srgbClr val="DFAE7C"/>
            </a:solidFill>
            <a:ln>
              <a:solidFill>
                <a:srgbClr val="DFAE7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2" name="Elipse 31">
              <a:extLst>
                <a:ext uri="{FF2B5EF4-FFF2-40B4-BE49-F238E27FC236}">
                  <a16:creationId xmlns:a16="http://schemas.microsoft.com/office/drawing/2014/main" id="{9519ECC0-C7D5-304A-BCF1-3C9C9AE14CD3}"/>
                </a:ext>
              </a:extLst>
            </p:cNvPr>
            <p:cNvSpPr/>
            <p:nvPr/>
          </p:nvSpPr>
          <p:spPr>
            <a:xfrm>
              <a:off x="2930219" y="5810044"/>
              <a:ext cx="170948" cy="170618"/>
            </a:xfrm>
            <a:prstGeom prst="ellipse">
              <a:avLst/>
            </a:prstGeom>
            <a:solidFill>
              <a:srgbClr val="DFAE7C"/>
            </a:solidFill>
            <a:ln>
              <a:solidFill>
                <a:srgbClr val="DFAE7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2C03C068-5412-1573-DB96-709A96CB2D4B}"/>
              </a:ext>
            </a:extLst>
          </p:cNvPr>
          <p:cNvCxnSpPr>
            <a:cxnSpLocks/>
          </p:cNvCxnSpPr>
          <p:nvPr/>
        </p:nvCxnSpPr>
        <p:spPr>
          <a:xfrm flipV="1">
            <a:off x="932253" y="10411204"/>
            <a:ext cx="1480463" cy="5332"/>
          </a:xfrm>
          <a:prstGeom prst="line">
            <a:avLst/>
          </a:prstGeom>
          <a:ln w="38100">
            <a:solidFill>
              <a:srgbClr val="D9AA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Elipse 33">
            <a:extLst>
              <a:ext uri="{FF2B5EF4-FFF2-40B4-BE49-F238E27FC236}">
                <a16:creationId xmlns:a16="http://schemas.microsoft.com/office/drawing/2014/main" id="{07647D60-777C-77F6-8DA6-01A7B77AC8DA}"/>
              </a:ext>
            </a:extLst>
          </p:cNvPr>
          <p:cNvSpPr/>
          <p:nvPr/>
        </p:nvSpPr>
        <p:spPr>
          <a:xfrm>
            <a:off x="805370" y="10294916"/>
            <a:ext cx="170948" cy="170618"/>
          </a:xfrm>
          <a:prstGeom prst="ellipse">
            <a:avLst/>
          </a:prstGeom>
          <a:solidFill>
            <a:srgbClr val="DFAE7C"/>
          </a:solidFill>
          <a:ln>
            <a:solidFill>
              <a:srgbClr val="DFAE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Elipse 34">
            <a:extLst>
              <a:ext uri="{FF2B5EF4-FFF2-40B4-BE49-F238E27FC236}">
                <a16:creationId xmlns:a16="http://schemas.microsoft.com/office/drawing/2014/main" id="{3B28C413-2DA0-92D0-36F6-FFF190CC1AC8}"/>
              </a:ext>
            </a:extLst>
          </p:cNvPr>
          <p:cNvSpPr/>
          <p:nvPr/>
        </p:nvSpPr>
        <p:spPr>
          <a:xfrm>
            <a:off x="2391786" y="10306066"/>
            <a:ext cx="154056" cy="148319"/>
          </a:xfrm>
          <a:prstGeom prst="ellipse">
            <a:avLst/>
          </a:prstGeom>
          <a:solidFill>
            <a:srgbClr val="DFAE7C"/>
          </a:solidFill>
          <a:ln>
            <a:solidFill>
              <a:srgbClr val="DFAE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12B39147-AB9A-8E13-3112-E67A81FD4CB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985" y="17656319"/>
            <a:ext cx="14646441" cy="3874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970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F4F24E7-FF0E-9D75-0267-1A85FF3A8E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1993"/>
            <a:ext cx="15238413" cy="21600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8091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1571</TotalTime>
  <Words>714</Words>
  <Application>Microsoft Office PowerPoint</Application>
  <PresentationFormat>Custom</PresentationFormat>
  <Paragraphs>252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Elas Marín Castro</dc:creator>
  <cp:lastModifiedBy>Ana Vargas</cp:lastModifiedBy>
  <cp:revision>4</cp:revision>
  <dcterms:created xsi:type="dcterms:W3CDTF">2023-09-05T01:32:54Z</dcterms:created>
  <dcterms:modified xsi:type="dcterms:W3CDTF">2026-04-06T22:15:17Z</dcterms:modified>
</cp:coreProperties>
</file>